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95" r:id="rId1"/>
  </p:sldMasterIdLst>
  <p:notesMasterIdLst>
    <p:notesMasterId r:id="rId25"/>
  </p:notesMasterIdLst>
  <p:handoutMasterIdLst>
    <p:handoutMasterId r:id="rId26"/>
  </p:handoutMasterIdLst>
  <p:sldIdLst>
    <p:sldId id="634" r:id="rId2"/>
    <p:sldId id="525" r:id="rId3"/>
    <p:sldId id="586" r:id="rId4"/>
    <p:sldId id="256" r:id="rId5"/>
    <p:sldId id="810" r:id="rId6"/>
    <p:sldId id="811" r:id="rId7"/>
    <p:sldId id="526" r:id="rId8"/>
    <p:sldId id="556" r:id="rId9"/>
    <p:sldId id="698" r:id="rId10"/>
    <p:sldId id="651" r:id="rId11"/>
    <p:sldId id="788" r:id="rId12"/>
    <p:sldId id="679" r:id="rId13"/>
    <p:sldId id="683" r:id="rId14"/>
    <p:sldId id="754" r:id="rId15"/>
    <p:sldId id="687" r:id="rId16"/>
    <p:sldId id="688" r:id="rId17"/>
    <p:sldId id="746" r:id="rId18"/>
    <p:sldId id="689" r:id="rId19"/>
    <p:sldId id="544" r:id="rId20"/>
    <p:sldId id="747" r:id="rId21"/>
    <p:sldId id="690" r:id="rId22"/>
    <p:sldId id="691" r:id="rId23"/>
    <p:sldId id="812" r:id="rId24"/>
  </p:sldIdLst>
  <p:sldSz cx="9144000" cy="5143500" type="screen16x9"/>
  <p:notesSz cx="6858000" cy="9144000"/>
  <p:embeddedFontLst>
    <p:embeddedFont>
      <p:font typeface="楷体" pitchFamily="49" charset="-122"/>
      <p:regular r:id="rId27"/>
    </p:embeddedFont>
    <p:embeddedFont>
      <p:font typeface="隶书" pitchFamily="49" charset="-122"/>
      <p:regular r:id="rId28"/>
    </p:embeddedFont>
    <p:embeddedFont>
      <p:font typeface="Calibri" pitchFamily="34" charset="0"/>
      <p:regular r:id="rId29"/>
      <p:bold r:id="rId30"/>
      <p:italic r:id="rId31"/>
      <p:boldItalic r:id="rId32"/>
    </p:embeddedFont>
    <p:embeddedFont>
      <p:font typeface="黑体" pitchFamily="49" charset="-122"/>
      <p:regular r:id="rId33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714">
          <p15:clr>
            <a:srgbClr val="A4A3A4"/>
          </p15:clr>
        </p15:guide>
        <p15:guide id="2" pos="277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FB0"/>
    <a:srgbClr val="FD9F00"/>
    <a:srgbClr val="4EC1B8"/>
    <a:srgbClr val="4ECE9F"/>
    <a:srgbClr val="77CF2E"/>
    <a:srgbClr val="85BD4B"/>
    <a:srgbClr val="B8E5F8"/>
    <a:srgbClr val="E0F1EF"/>
    <a:srgbClr val="FFE916"/>
    <a:srgbClr val="FDDC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72" autoAdjust="0"/>
    <p:restoredTop sz="95062" autoAdjust="0"/>
  </p:normalViewPr>
  <p:slideViewPr>
    <p:cSldViewPr showGuides="1">
      <p:cViewPr varScale="1">
        <p:scale>
          <a:sx n="140" d="100"/>
          <a:sy n="140" d="100"/>
        </p:scale>
        <p:origin x="-882" y="-90"/>
      </p:cViewPr>
      <p:guideLst>
        <p:guide orient="horz" pos="1714"/>
        <p:guide pos="277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7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18006E18-4BEF-4595-B3B6-2ABF2F04905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35957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395A52D7-8F67-41F0-A534-CB8A9A4DB925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43148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9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7943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rcRect t="17556" b="14741"/>
          <a:stretch>
            <a:fillRect/>
          </a:stretch>
        </p:blipFill>
        <p:spPr>
          <a:xfrm>
            <a:off x="565157" y="246384"/>
            <a:ext cx="8013065" cy="469836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lum contrast="-12000"/>
          </a:blip>
          <a:srcRect t="40148" b="36667"/>
          <a:stretch>
            <a:fillRect/>
          </a:stretch>
        </p:blipFill>
        <p:spPr>
          <a:xfrm>
            <a:off x="2048834" y="915036"/>
            <a:ext cx="5046344" cy="864627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347550" y="999564"/>
            <a:ext cx="2448272" cy="584775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3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课后作业</a:t>
            </a:r>
          </a:p>
        </p:txBody>
      </p:sp>
    </p:spTree>
    <p:extLst>
      <p:ext uri="{BB962C8B-B14F-4D97-AF65-F5344CB8AC3E}">
        <p14:creationId xmlns:p14="http://schemas.microsoft.com/office/powerpoint/2010/main" val="428065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2919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7178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6059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菱形 3"/>
          <p:cNvSpPr/>
          <p:nvPr userDrawn="1">
            <p:custDataLst>
              <p:tags r:id="rId2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4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3708233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重难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6"/>
          <p:cNvSpPr txBox="1">
            <a:spLocks noChangeArrowheads="1"/>
          </p:cNvSpPr>
          <p:nvPr userDrawn="1"/>
        </p:nvSpPr>
        <p:spPr bwMode="auto">
          <a:xfrm>
            <a:off x="787769" y="160658"/>
            <a:ext cx="3497745" cy="52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5" rIns="91411" bIns="4570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>
                <a:solidFill>
                  <a:prstClr val="black"/>
                </a:solidFill>
                <a:latin typeface="Calibri"/>
                <a:ea typeface="黑体" panose="02010609060101010101" pitchFamily="49" charset="-122"/>
              </a:rPr>
              <a:t>学习重难点</a:t>
            </a: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388620" y="648970"/>
            <a:ext cx="2304000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菱形 8"/>
          <p:cNvSpPr/>
          <p:nvPr userDrawn="1">
            <p:custDataLst>
              <p:tags r:id="rId1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63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入新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7001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467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35534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探究新知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146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784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365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>
            <a:spLocks noChangeArrowheads="1"/>
          </p:cNvSpPr>
          <p:nvPr userDrawn="1"/>
        </p:nvSpPr>
        <p:spPr bwMode="auto">
          <a:xfrm>
            <a:off x="1113723" y="267632"/>
            <a:ext cx="1624375" cy="523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90" tIns="45694" rIns="91390" bIns="4569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816356" eaLnBrk="1" hangingPunct="1"/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647784" y="786591"/>
            <a:ext cx="8497406" cy="635"/>
          </a:xfrm>
          <a:prstGeom prst="line">
            <a:avLst/>
          </a:prstGeom>
          <a:ln w="3810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笔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1593" y="195538"/>
            <a:ext cx="490919" cy="69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022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>
            <p:custDataLst>
              <p:tags r:id="rId14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396" y="195582"/>
            <a:ext cx="1283909" cy="520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23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ctr" defTabSz="91426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0" indent="-342850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8" indent="-285708" algn="l" defTabSz="914264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3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6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9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24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55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86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18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2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4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5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6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7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9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2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52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audio" Target="../media/audio3.wav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73087" y="1095057"/>
            <a:ext cx="7997825" cy="2953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800" dirty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第五章</a:t>
            </a:r>
            <a:r>
              <a:rPr lang="en-US" altLang="zh-CN" sz="4800" dirty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  </a:t>
            </a:r>
            <a:r>
              <a:rPr lang="zh-CN" altLang="en-US" sz="4800" dirty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一元一次方程</a:t>
            </a:r>
            <a:r>
              <a:rPr lang="zh-CN" altLang="en-US" sz="3200" dirty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  </a:t>
            </a:r>
            <a:endParaRPr lang="en-US" altLang="zh-CN" sz="3200" dirty="0"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en-US" altLang="zh-CN" sz="40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5.3 </a:t>
            </a:r>
            <a:r>
              <a:rPr lang="zh-CN" altLang="en-US" sz="40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实际问题与一元一次方程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</a:t>
            </a:r>
            <a:endParaRPr lang="en-US" altLang="zh-CN" sz="3200" dirty="0"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第</a:t>
            </a:r>
            <a:r>
              <a:rPr lang="en-US" altLang="zh-CN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</a:t>
            </a:r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课时</a:t>
            </a:r>
            <a:r>
              <a:rPr lang="en-US" altLang="zh-CN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</a:t>
            </a:r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销售问题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14"/>
          <p:cNvSpPr>
            <a:spLocks noChangeArrowheads="1"/>
          </p:cNvSpPr>
          <p:nvPr/>
        </p:nvSpPr>
        <p:spPr bwMode="auto">
          <a:xfrm>
            <a:off x="683568" y="1569011"/>
            <a:ext cx="8124190" cy="162057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anchor="ctr">
            <a:spAutoFit/>
          </a:bodyPr>
          <a:lstStyle/>
          <a:p>
            <a:pPr marL="0" marR="0" lvl="0" indent="0" algn="just" defTabSz="914400" rtl="0" eaLnBrk="1" latinLnBrk="0" hangingPunct="1">
              <a:lnSpc>
                <a:spcPct val="135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sz="24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问题：</a:t>
            </a:r>
            <a:r>
              <a:rPr kumimoji="0" sz="24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某商品的标价为每件900元，为了参与市场竞争，商店按售价的9折再让利40元销售，此时仍可获利10%，此商品的进价是多少元？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725478" y="3230197"/>
            <a:ext cx="7922260" cy="153189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just" eaLnBrk="1" latinLnBrk="0" hangingPunct="1">
              <a:lnSpc>
                <a:spcPct val="135000"/>
              </a:lnSpc>
            </a:pP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分析：</a:t>
            </a:r>
            <a:r>
              <a:rPr 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销售问题中的基本相等关系要灵活地运用，在本题中找到</a:t>
            </a: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“利润＝利润率×进价＝现售价-进价”</a:t>
            </a:r>
            <a:r>
              <a:rPr 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这个相等关系尤为重要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B8A95F2C-02D6-6270-7DE2-61996859CC24}"/>
              </a:ext>
            </a:extLst>
          </p:cNvPr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F149BA89-3C52-1922-2C5E-D1529A838FAA}"/>
                </a:ext>
              </a:extLst>
            </p:cNvPr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9" name="圆角矩形 15">
                <a:extLst>
                  <a:ext uri="{FF2B5EF4-FFF2-40B4-BE49-F238E27FC236}">
                    <a16:creationId xmlns="" xmlns:a16="http://schemas.microsoft.com/office/drawing/2014/main" id="{0AC7272C-E164-71B5-A5A2-C122E379D5D1}"/>
                  </a:ext>
                </a:extLst>
              </p:cNvPr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anose="02020603050405020304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文本框 22">
                <a:extLst>
                  <a:ext uri="{FF2B5EF4-FFF2-40B4-BE49-F238E27FC236}">
                    <a16:creationId xmlns="" xmlns:a16="http://schemas.microsoft.com/office/drawing/2014/main" id="{9337BA3C-CFA5-DD0E-9D88-ADCA0F7B8B99}"/>
                  </a:ext>
                </a:extLst>
              </p:cNvPr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学生活动二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</a:p>
            </p:txBody>
          </p:sp>
        </p:grpSp>
        <p:cxnSp>
          <p:nvCxnSpPr>
            <p:cNvPr id="7" name="直接连接符 6">
              <a:extLst>
                <a:ext uri="{FF2B5EF4-FFF2-40B4-BE49-F238E27FC236}">
                  <a16:creationId xmlns="" xmlns:a16="http://schemas.microsoft.com/office/drawing/2014/main" id="{8BE3382B-C5C1-5B68-8F3B-ECA1FE7E8206}"/>
                </a:ext>
              </a:extLst>
            </p:cNvPr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10"/>
          <p:cNvSpPr txBox="1">
            <a:spLocks noChangeArrowheads="1"/>
          </p:cNvSpPr>
          <p:nvPr/>
        </p:nvSpPr>
        <p:spPr bwMode="auto">
          <a:xfrm>
            <a:off x="1043608" y="1419622"/>
            <a:ext cx="7299325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解：设该商品的进价为每件 </a:t>
            </a:r>
            <a:r>
              <a:rPr lang="zh-CN" altLang="en-US" sz="2800" i="1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x 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元，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        依题意，得  900×0.9－40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49" charset="-122"/>
                <a:sym typeface="+mn-ea"/>
              </a:rPr>
              <a:t>－</a:t>
            </a:r>
            <a:r>
              <a:rPr lang="zh-CN" altLang="en-US" sz="2800" i="1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49" charset="-122"/>
                <a:sym typeface="+mn-ea"/>
              </a:rPr>
              <a:t>x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＝10% </a:t>
            </a:r>
            <a:r>
              <a:rPr lang="zh-CN" altLang="en-US" sz="2800" i="1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x 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，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        解得 </a:t>
            </a:r>
            <a:r>
              <a:rPr lang="zh-CN" altLang="en-US" sz="2800" i="1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x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＝700.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        答：该商品的进价为700元．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27584" y="1615406"/>
            <a:ext cx="8101330" cy="316618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>
              <a:lnSpc>
                <a:spcPct val="105000"/>
              </a:lnSpc>
            </a:pPr>
            <a:r>
              <a:rPr lang="zh-CN" sz="2400" b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问题：</a:t>
            </a:r>
            <a:r>
              <a:rPr lang="zh-CN" sz="2400" b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某市百货商场元月一日搞促销活动，购物不超过200元不给优惠；超过200元，而不足500元优惠10%；超过500元其中500元按9折优惠，超过部分按8折优惠，某人两次购物分别用了134元和466元，问：</a:t>
            </a:r>
          </a:p>
          <a:p>
            <a:pPr marL="0" indent="0">
              <a:lnSpc>
                <a:spcPct val="105000"/>
              </a:lnSpc>
            </a:pPr>
            <a:r>
              <a:rPr lang="zh-CN" sz="2400" b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（1）此人两次购物其物品如果不打折，值多少钱？</a:t>
            </a:r>
          </a:p>
          <a:p>
            <a:pPr marL="0" indent="0">
              <a:lnSpc>
                <a:spcPct val="105000"/>
              </a:lnSpc>
            </a:pPr>
            <a:r>
              <a:rPr lang="zh-CN" sz="2400" b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（2）在此次活动中，他节省了多少钱？</a:t>
            </a:r>
          </a:p>
          <a:p>
            <a:pPr marL="0" indent="0">
              <a:lnSpc>
                <a:spcPct val="105000"/>
              </a:lnSpc>
            </a:pPr>
            <a:r>
              <a:rPr lang="zh-CN" sz="2400" b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（3）若此人将两次购物的钱合起来购相同的商品是更节省还是亏损？说明你的理由.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9D68F86D-2A4D-0671-9A0A-15B787783EEE}"/>
              </a:ext>
            </a:extLst>
          </p:cNvPr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FE5C6585-C963-AD88-2D91-0CB59D97F4DD}"/>
                </a:ext>
              </a:extLst>
            </p:cNvPr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9" name="圆角矩形 15">
                <a:extLst>
                  <a:ext uri="{FF2B5EF4-FFF2-40B4-BE49-F238E27FC236}">
                    <a16:creationId xmlns="" xmlns:a16="http://schemas.microsoft.com/office/drawing/2014/main" id="{B5E65805-198E-9144-CA98-4FC7E9E16A2E}"/>
                  </a:ext>
                </a:extLst>
              </p:cNvPr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anose="02020603050405020304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文本框 22">
                <a:extLst>
                  <a:ext uri="{FF2B5EF4-FFF2-40B4-BE49-F238E27FC236}">
                    <a16:creationId xmlns="" xmlns:a16="http://schemas.microsoft.com/office/drawing/2014/main" id="{F7708DAE-DC2A-F593-360D-4AA8F09CBA48}"/>
                  </a:ext>
                </a:extLst>
              </p:cNvPr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学生活动三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</a:p>
            </p:txBody>
          </p:sp>
        </p:grpSp>
        <p:cxnSp>
          <p:nvCxnSpPr>
            <p:cNvPr id="7" name="直接连接符 6">
              <a:extLst>
                <a:ext uri="{FF2B5EF4-FFF2-40B4-BE49-F238E27FC236}">
                  <a16:creationId xmlns="" xmlns:a16="http://schemas.microsoft.com/office/drawing/2014/main" id="{5C5216F4-2349-DA01-931A-1EA1F8FFEF03}"/>
                </a:ext>
              </a:extLst>
            </p:cNvPr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任意多边形 1024"/>
          <p:cNvSpPr/>
          <p:nvPr/>
        </p:nvSpPr>
        <p:spPr>
          <a:xfrm>
            <a:off x="0" y="0"/>
            <a:ext cx="0" cy="0"/>
          </a:xfrm>
          <a:custGeom>
            <a:avLst/>
            <a:gdLst/>
            <a:ahLst/>
            <a:cxnLst/>
            <a:rect l="0" t="0" r="0" b="0"/>
            <a:pathLst/>
          </a:custGeom>
          <a:noFill/>
          <a:ln w="9525">
            <a:noFill/>
          </a:ln>
        </p:spPr>
      </p:sp>
      <p:sp>
        <p:nvSpPr>
          <p:cNvPr id="1026" name="任意多边形 1025"/>
          <p:cNvSpPr/>
          <p:nvPr/>
        </p:nvSpPr>
        <p:spPr>
          <a:xfrm>
            <a:off x="126999" y="126999"/>
            <a:ext cx="1" cy="1"/>
          </a:xfrm>
          <a:custGeom>
            <a:avLst/>
            <a:gdLst/>
            <a:ahLst/>
            <a:cxnLst/>
            <a:rect l="0" t="0" r="0" b="0"/>
            <a:pathLst/>
          </a:custGeom>
          <a:noFill/>
          <a:ln w="9525">
            <a:noFill/>
          </a:ln>
        </p:spPr>
      </p:sp>
      <p:sp>
        <p:nvSpPr>
          <p:cNvPr id="7" name="文本框 6"/>
          <p:cNvSpPr txBox="1"/>
          <p:nvPr/>
        </p:nvSpPr>
        <p:spPr>
          <a:xfrm>
            <a:off x="467544" y="1347614"/>
            <a:ext cx="8456488" cy="27922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 eaLnBrk="1" latinLnBrk="0" hangingPunct="1">
              <a:lnSpc>
                <a:spcPct val="150000"/>
              </a:lnSpc>
            </a:pPr>
            <a:r>
              <a:rPr sz="2400" dirty="0" err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分析</a:t>
            </a:r>
            <a:r>
              <a:rPr 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该题给出的优惠标准实质是：200元以上给予优惠，且分两个等级.（1）中首先应判定134元的商品是否给予优惠.因为200×90%=180&gt;134，所以购134元的商品并未优惠.其次是466元的商品是如何优惠的？（3）中应计算买相同商品其付款数为多少，然后再与600元进行比较，问题得以解决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任意多边形 1024"/>
          <p:cNvSpPr/>
          <p:nvPr/>
        </p:nvSpPr>
        <p:spPr>
          <a:xfrm>
            <a:off x="397307" y="-183113"/>
            <a:ext cx="0" cy="0"/>
          </a:xfrm>
          <a:custGeom>
            <a:avLst/>
            <a:gdLst/>
            <a:ahLst/>
            <a:cxnLst/>
            <a:rect l="0" t="0" r="0" b="0"/>
            <a:pathLst/>
          </a:custGeom>
          <a:noFill/>
          <a:ln w="9525">
            <a:noFill/>
          </a:ln>
        </p:spPr>
      </p:sp>
      <p:sp>
        <p:nvSpPr>
          <p:cNvPr id="9" name="文本框 8"/>
          <p:cNvSpPr txBox="1"/>
          <p:nvPr/>
        </p:nvSpPr>
        <p:spPr>
          <a:xfrm>
            <a:off x="899592" y="1059582"/>
            <a:ext cx="7067961" cy="43088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sz="2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解：（1）∵200×90%&gt;134，故购134元的商品未优惠，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299719" y="1530117"/>
            <a:ext cx="6748780" cy="42989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sz="22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又500×0.9=450&lt;466，故购466元的商品有两次优惠，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275777" y="1925253"/>
            <a:ext cx="5910580" cy="7683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sz="22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设其售价为</a:t>
            </a:r>
            <a:r>
              <a:rPr lang="zh-CN" sz="22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sz="22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元，依题意得：</a:t>
            </a:r>
          </a:p>
          <a:p>
            <a:pPr algn="l"/>
            <a:r>
              <a:rPr lang="zh-CN" sz="22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500×0.9+（</a:t>
            </a:r>
            <a:r>
              <a:rPr lang="zh-CN" sz="22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sz="22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-500）×0.8=466，解得：</a:t>
            </a:r>
            <a:r>
              <a:rPr lang="zh-CN" sz="22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sz="22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=520.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195736" y="2665520"/>
            <a:ext cx="6329680" cy="42989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sz="22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∴商品如果不打折分别值134元和520元，共654元;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575346" y="3016478"/>
            <a:ext cx="3954780" cy="42989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（2）节省654-600=54（元）；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575346" y="3404463"/>
            <a:ext cx="6565265" cy="11068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（3）654元的商品优惠价为：</a:t>
            </a:r>
          </a:p>
          <a:p>
            <a:pPr algn="l"/>
            <a:r>
              <a:rPr lang="zh-CN" sz="22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      </a:t>
            </a:r>
            <a:r>
              <a:rPr lang="en-US" altLang="zh-CN" sz="22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   </a:t>
            </a:r>
            <a:r>
              <a:rPr lang="zh-CN" sz="22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500×0.9+（654-500）×0.8=573.2（元）.</a:t>
            </a:r>
          </a:p>
          <a:p>
            <a:pPr algn="l"/>
            <a:r>
              <a:rPr lang="zh-CN" sz="22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  </a:t>
            </a:r>
            <a:r>
              <a:rPr lang="en-US" altLang="zh-CN" sz="22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       </a:t>
            </a:r>
            <a:r>
              <a:rPr lang="zh-CN" sz="22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故</a:t>
            </a:r>
            <a:r>
              <a:rPr lang="zh-CN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节省600-573.2=26.8（元）</a:t>
            </a:r>
            <a:r>
              <a:rPr lang="zh-CN" sz="22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.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2040826" y="4511268"/>
            <a:ext cx="7028180" cy="42989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sz="22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所以若买相同的商品，合起来购买更节省，</a:t>
            </a:r>
            <a:r>
              <a:rPr lang="zh-CN" sz="220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节省26.8元.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" grpId="0"/>
      <p:bldP spid="7" grpId="0"/>
      <p:bldP spid="11" grpId="0"/>
      <p:bldP spid="23" grpId="0"/>
      <p:bldP spid="24" grpId="0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9552" y="1059582"/>
            <a:ext cx="8234680" cy="341503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indent="266700" algn="just">
              <a:lnSpc>
                <a:spcPct val="1500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．小明星期天到体育用品商店购买一个篮球花了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120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元，已知篮球按标价打八折，那么篮球的标价是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元．</a:t>
            </a:r>
            <a:endParaRPr lang="zh-CN" altLang="en-US" sz="24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某种商品每件的标价为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330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元，按标价的八折销售时，仍可获利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10%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，则这种商品每件进价是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元．</a:t>
            </a:r>
          </a:p>
          <a:p>
            <a:pPr indent="266700" algn="just">
              <a:lnSpc>
                <a:spcPct val="150000"/>
              </a:lnSpc>
            </a:pP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某商品的进价为每件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100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元，按标价打八折售出后每件可获利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元，则该商品的标价为每件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元．</a:t>
            </a:r>
          </a:p>
        </p:txBody>
      </p:sp>
      <p:sp>
        <p:nvSpPr>
          <p:cNvPr id="48217" name="矩形 48216"/>
          <p:cNvSpPr/>
          <p:nvPr/>
        </p:nvSpPr>
        <p:spPr>
          <a:xfrm>
            <a:off x="6364208" y="1729495"/>
            <a:ext cx="6400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815975"/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150</a:t>
            </a:r>
          </a:p>
        </p:txBody>
      </p:sp>
      <p:sp>
        <p:nvSpPr>
          <p:cNvPr id="48219" name="矩形 48218"/>
          <p:cNvSpPr/>
          <p:nvPr/>
        </p:nvSpPr>
        <p:spPr>
          <a:xfrm>
            <a:off x="5724128" y="2859782"/>
            <a:ext cx="6400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815975"/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240</a:t>
            </a:r>
            <a:endParaRPr lang="zh-CN" altLang="en-US" sz="2400" b="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221" name="矩形 48220"/>
          <p:cNvSpPr/>
          <p:nvPr/>
        </p:nvSpPr>
        <p:spPr>
          <a:xfrm>
            <a:off x="5503347" y="3946927"/>
            <a:ext cx="6400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815975"/>
            <a:r>
              <a:rPr lang="en-US" altLang="zh-CN" sz="2400" b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150</a:t>
            </a:r>
            <a:endParaRPr lang="en-US" altLang="zh-CN" sz="2400" b="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217" grpId="0"/>
      <p:bldP spid="48219" grpId="0"/>
      <p:bldP spid="482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任意多边形 1024"/>
          <p:cNvSpPr/>
          <p:nvPr/>
        </p:nvSpPr>
        <p:spPr>
          <a:xfrm>
            <a:off x="72574" y="194206"/>
            <a:ext cx="0" cy="0"/>
          </a:xfrm>
          <a:custGeom>
            <a:avLst/>
            <a:gdLst/>
            <a:ahLst/>
            <a:cxnLst/>
            <a:rect l="0" t="0" r="0" b="0"/>
            <a:pathLst/>
          </a:custGeom>
          <a:noFill/>
          <a:ln w="9525">
            <a:noFill/>
          </a:ln>
        </p:spPr>
      </p:sp>
      <p:sp>
        <p:nvSpPr>
          <p:cNvPr id="2" name="矩形 1"/>
          <p:cNvSpPr/>
          <p:nvPr/>
        </p:nvSpPr>
        <p:spPr>
          <a:xfrm>
            <a:off x="467544" y="915566"/>
            <a:ext cx="8372475" cy="396938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．五一节期间，某电器按成本价提高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30%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后标价，再打八折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标价的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80%)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销售，售价为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2080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元．设该电器的成本价为</a:t>
            </a:r>
            <a:r>
              <a:rPr lang="en-US" altLang="zh-CN" sz="2400" b="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元，根据题意，下面所列方程正确的是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        )</a:t>
            </a:r>
          </a:p>
          <a:p>
            <a:pPr indent="266700" algn="just">
              <a:lnSpc>
                <a:spcPct val="150000"/>
              </a:lnSpc>
            </a:pP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</a:t>
            </a:r>
            <a:r>
              <a:rPr lang="en-US" altLang="zh-CN" sz="2400" b="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×30%×80%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2080</a:t>
            </a:r>
          </a:p>
          <a:p>
            <a:pPr indent="266700" algn="just">
              <a:lnSpc>
                <a:spcPct val="150000"/>
              </a:lnSpc>
            </a:pP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</a:t>
            </a:r>
            <a:r>
              <a:rPr lang="en-US" altLang="zh-CN" sz="2400" b="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(1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30%)×80%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2080</a:t>
            </a:r>
          </a:p>
          <a:p>
            <a:pPr indent="266700" algn="just">
              <a:lnSpc>
                <a:spcPct val="150000"/>
              </a:lnSpc>
            </a:pP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2080×30%×80%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</a:p>
          <a:p>
            <a:pPr indent="266700" algn="just">
              <a:lnSpc>
                <a:spcPct val="150000"/>
              </a:lnSpc>
            </a:pP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</a:t>
            </a:r>
            <a:r>
              <a:rPr lang="en-US" altLang="zh-CN" sz="2400" b="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×30%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2080×80%</a:t>
            </a:r>
          </a:p>
        </p:txBody>
      </p:sp>
      <p:sp>
        <p:nvSpPr>
          <p:cNvPr id="107660" name="矩形 107659"/>
          <p:cNvSpPr/>
          <p:nvPr/>
        </p:nvSpPr>
        <p:spPr>
          <a:xfrm>
            <a:off x="5349340" y="2206068"/>
            <a:ext cx="3860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815975"/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2400" b="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7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7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66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62" name="矩形 110661"/>
          <p:cNvSpPr/>
          <p:nvPr/>
        </p:nvSpPr>
        <p:spPr>
          <a:xfrm>
            <a:off x="527685" y="997268"/>
            <a:ext cx="8088630" cy="230695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．文具店的老板均以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60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元的价格卖了两个计算器，其中一个赚了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20%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，另一个亏了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20%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，则该老板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        )</a:t>
            </a:r>
            <a:endParaRPr lang="en-US" altLang="zh-CN" sz="2400" b="0" i="1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．赚了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           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．亏了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25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</a:t>
            </a:r>
          </a:p>
          <a:p>
            <a:pPr algn="just">
              <a:lnSpc>
                <a:spcPct val="150000"/>
              </a:lnSpc>
            </a:pP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．赚了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25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          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．亏了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</a:t>
            </a:r>
          </a:p>
        </p:txBody>
      </p:sp>
      <p:sp>
        <p:nvSpPr>
          <p:cNvPr id="110670" name="矩形 110669"/>
          <p:cNvSpPr/>
          <p:nvPr/>
        </p:nvSpPr>
        <p:spPr>
          <a:xfrm>
            <a:off x="6215168" y="1720670"/>
            <a:ext cx="407484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815975"/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zh-CN" altLang="en-US" sz="2400" b="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7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85" name="矩形 105584"/>
          <p:cNvSpPr/>
          <p:nvPr/>
        </p:nvSpPr>
        <p:spPr>
          <a:xfrm>
            <a:off x="395536" y="1059582"/>
            <a:ext cx="8508365" cy="3346237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儿童节期间，文具店搞促销活动，同时购买一个书包和一个文具盒可以打八折优惠，能比标价省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13.2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元．已知书包标价比文具盒标价的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倍少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元，那么书包和文具盒标价各是多少元？</a:t>
            </a:r>
          </a:p>
          <a:p>
            <a:pPr indent="266700" algn="just">
              <a:lnSpc>
                <a:spcPct val="150000"/>
              </a:lnSpc>
            </a:pP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解：设文具盒的标价为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元，则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(1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80%)(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6)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13.2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</a:t>
            </a:r>
          </a:p>
          <a:p>
            <a:pPr indent="266700" algn="just" eaLnBrk="0" hangingPunct="0">
              <a:lnSpc>
                <a:spcPct val="150000"/>
              </a:lnSpc>
            </a:pP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解得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18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48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，书包和文具盒的标价分别是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48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元和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18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en-US" sz="1800" b="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55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55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85">
                                            <p:txEl>
                                              <p:charRg st="122" end="15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5585">
                                            <p:txEl>
                                              <p:charRg st="122" end="15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5585">
                                            <p:txEl>
                                              <p:charRg st="122" end="15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6F48D937-6FAF-8554-E52E-2548C0EB3ACC}"/>
              </a:ext>
            </a:extLst>
          </p:cNvPr>
          <p:cNvSpPr txBox="1"/>
          <p:nvPr/>
        </p:nvSpPr>
        <p:spPr>
          <a:xfrm>
            <a:off x="971600" y="915566"/>
            <a:ext cx="4583060" cy="576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销售问题中的基本相等关系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AutoShape 2">
            <a:extLst>
              <a:ext uri="{FF2B5EF4-FFF2-40B4-BE49-F238E27FC236}">
                <a16:creationId xmlns="" xmlns:a16="http://schemas.microsoft.com/office/drawing/2014/main" id="{E8FB0497-8430-0E43-FF2C-51BBA92C6C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600" y="2382681"/>
            <a:ext cx="5059680" cy="835660"/>
          </a:xfrm>
          <a:prstGeom prst="flowChartAlternateProcess">
            <a:avLst/>
          </a:prstGeom>
          <a:solidFill>
            <a:srgbClr val="FFFF99"/>
          </a:solidFill>
          <a:ln w="19050">
            <a:solidFill>
              <a:srgbClr val="FF6600"/>
            </a:solidFill>
            <a:miter lim="800000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/>
          <a:lstStyle/>
          <a:p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</a:t>
            </a:r>
          </a:p>
        </p:txBody>
      </p:sp>
      <p:sp>
        <p:nvSpPr>
          <p:cNvPr id="6" name="AutoShape 3">
            <a:extLst>
              <a:ext uri="{FF2B5EF4-FFF2-40B4-BE49-F238E27FC236}">
                <a16:creationId xmlns="" xmlns:a16="http://schemas.microsoft.com/office/drawing/2014/main" id="{213CA3C2-F5B8-1C2A-C4A5-D3E290DA79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600" y="1606076"/>
            <a:ext cx="5090160" cy="615950"/>
          </a:xfrm>
          <a:prstGeom prst="flowChartAlternateProcess">
            <a:avLst/>
          </a:prstGeom>
          <a:solidFill>
            <a:srgbClr val="FFFF99"/>
          </a:solidFill>
          <a:ln w="19050">
            <a:solidFill>
              <a:srgbClr val="FF6600"/>
            </a:solidFill>
            <a:miter lim="800000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/>
          <a:lstStyle/>
          <a:p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</a:t>
            </a:r>
          </a:p>
        </p:txBody>
      </p:sp>
      <p:sp>
        <p:nvSpPr>
          <p:cNvPr id="7" name="Text Box 5">
            <a:extLst>
              <a:ext uri="{FF2B5EF4-FFF2-40B4-BE49-F238E27FC236}">
                <a16:creationId xmlns="" xmlns:a16="http://schemas.microsoft.com/office/drawing/2014/main" id="{B4B79550-B8D9-AC59-4B2F-1458552F25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2039" y="1674316"/>
            <a:ext cx="352901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 </a:t>
            </a:r>
            <a:r>
              <a:rPr kumimoji="1"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商品售价</a:t>
            </a:r>
            <a:r>
              <a:rPr kumimoji="1"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kumimoji="1"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商品进价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DB0CEB56-B13D-D2DA-E0FF-260E3B5B90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0439" y="1674316"/>
            <a:ext cx="223202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商品利润</a:t>
            </a:r>
          </a:p>
        </p:txBody>
      </p:sp>
      <p:sp>
        <p:nvSpPr>
          <p:cNvPr id="9" name="Text Box 9">
            <a:extLst>
              <a:ext uri="{FF2B5EF4-FFF2-40B4-BE49-F238E27FC236}">
                <a16:creationId xmlns="" xmlns:a16="http://schemas.microsoft.com/office/drawing/2014/main" id="{FB987327-BE42-C499-B2CE-E6C133ECF0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9039" y="2530296"/>
            <a:ext cx="19700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0" hangingPunct="0"/>
            <a:r>
              <a:rPr lang="zh-CN" altLang="en-US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利润率</a:t>
            </a:r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</a:t>
            </a:r>
          </a:p>
        </p:txBody>
      </p:sp>
      <p:sp>
        <p:nvSpPr>
          <p:cNvPr id="10" name="Text Box 10">
            <a:extLst>
              <a:ext uri="{FF2B5EF4-FFF2-40B4-BE49-F238E27FC236}">
                <a16:creationId xmlns="" xmlns:a16="http://schemas.microsoft.com/office/drawing/2014/main" id="{290210AC-3D3A-38D5-8FCC-0E45791EA2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0639" y="2758896"/>
            <a:ext cx="1512888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商品进价</a:t>
            </a:r>
          </a:p>
        </p:txBody>
      </p:sp>
      <p:sp>
        <p:nvSpPr>
          <p:cNvPr id="11" name="Rectangle 11">
            <a:extLst>
              <a:ext uri="{FF2B5EF4-FFF2-40B4-BE49-F238E27FC236}">
                <a16:creationId xmlns="" xmlns:a16="http://schemas.microsoft.com/office/drawing/2014/main" id="{CF27E842-C318-1F8B-A774-A77EFC60C8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0639" y="2377896"/>
            <a:ext cx="204152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商品利润</a:t>
            </a:r>
          </a:p>
        </p:txBody>
      </p:sp>
      <p:sp>
        <p:nvSpPr>
          <p:cNvPr id="12" name="Rectangle 12">
            <a:extLst>
              <a:ext uri="{FF2B5EF4-FFF2-40B4-BE49-F238E27FC236}">
                <a16:creationId xmlns="" xmlns:a16="http://schemas.microsoft.com/office/drawing/2014/main" id="{48C11AC4-EEC0-6D8E-3B22-BC928123D3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8439" y="2530296"/>
            <a:ext cx="144145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×100%</a:t>
            </a:r>
          </a:p>
        </p:txBody>
      </p:sp>
      <p:sp>
        <p:nvSpPr>
          <p:cNvPr id="13" name="Line 13">
            <a:extLst>
              <a:ext uri="{FF2B5EF4-FFF2-40B4-BE49-F238E27FC236}">
                <a16:creationId xmlns="" xmlns:a16="http://schemas.microsoft.com/office/drawing/2014/main" id="{7E73544B-82F4-F70F-9C18-D917F1B6D17D}"/>
              </a:ext>
            </a:extLst>
          </p:cNvPr>
          <p:cNvSpPr>
            <a:spLocks noChangeShapeType="1"/>
          </p:cNvSpPr>
          <p:nvPr/>
        </p:nvSpPr>
        <p:spPr bwMode="auto">
          <a:xfrm>
            <a:off x="2724439" y="2799840"/>
            <a:ext cx="1584325" cy="0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AutoShape 14">
            <a:extLst>
              <a:ext uri="{FF2B5EF4-FFF2-40B4-BE49-F238E27FC236}">
                <a16:creationId xmlns="" xmlns:a16="http://schemas.microsoft.com/office/drawing/2014/main" id="{AF2FB044-1459-7DAE-3837-4FDE3D2BA9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600" y="3361216"/>
            <a:ext cx="5090160" cy="782320"/>
          </a:xfrm>
          <a:prstGeom prst="flowChartAlternateProcess">
            <a:avLst/>
          </a:prstGeom>
          <a:solidFill>
            <a:srgbClr val="FFFF99"/>
          </a:solidFill>
          <a:ln w="19050">
            <a:solidFill>
              <a:srgbClr val="FF6600"/>
            </a:solidFill>
            <a:miter lim="800000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/>
          <a:lstStyle/>
          <a:p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</a:t>
            </a:r>
          </a:p>
        </p:txBody>
      </p:sp>
      <p:sp>
        <p:nvSpPr>
          <p:cNvPr id="15" name="AutoShape 15">
            <a:extLst>
              <a:ext uri="{FF2B5EF4-FFF2-40B4-BE49-F238E27FC236}">
                <a16:creationId xmlns="" xmlns:a16="http://schemas.microsoft.com/office/drawing/2014/main" id="{99998423-BCF6-7F9D-DE41-9CC9F0FC82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600" y="4338481"/>
            <a:ext cx="5058410" cy="491490"/>
          </a:xfrm>
          <a:prstGeom prst="flowChartAlternateProcess">
            <a:avLst/>
          </a:prstGeom>
          <a:solidFill>
            <a:srgbClr val="FFFF99"/>
          </a:solidFill>
          <a:ln w="19050">
            <a:solidFill>
              <a:srgbClr val="FF6600"/>
            </a:solidFill>
            <a:miter lim="800000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/>
          <a:lstStyle/>
          <a:p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</a:t>
            </a:r>
          </a:p>
        </p:txBody>
      </p:sp>
      <p:sp>
        <p:nvSpPr>
          <p:cNvPr id="16" name="Rectangle 17">
            <a:extLst>
              <a:ext uri="{FF2B5EF4-FFF2-40B4-BE49-F238E27FC236}">
                <a16:creationId xmlns="" xmlns:a16="http://schemas.microsoft.com/office/drawing/2014/main" id="{553901A2-2EE1-FF30-6D42-4410BA75DE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6639" y="3543121"/>
            <a:ext cx="180181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商品售价＝</a:t>
            </a:r>
          </a:p>
        </p:txBody>
      </p:sp>
      <p:sp>
        <p:nvSpPr>
          <p:cNvPr id="17" name="Text Box 18">
            <a:extLst>
              <a:ext uri="{FF2B5EF4-FFF2-40B4-BE49-F238E27FC236}">
                <a16:creationId xmlns="" xmlns:a16="http://schemas.microsoft.com/office/drawing/2014/main" id="{13A001F0-6023-E244-3DAB-6E2DBB4EF6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6839" y="3543121"/>
            <a:ext cx="1223963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kumimoji="1" lang="zh-CN" altLang="en-US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标价</a:t>
            </a:r>
            <a:r>
              <a:rPr kumimoji="1" lang="en-US" altLang="zh-CN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×</a:t>
            </a:r>
          </a:p>
        </p:txBody>
      </p:sp>
      <p:sp>
        <p:nvSpPr>
          <p:cNvPr id="18" name="Text Box 19">
            <a:extLst>
              <a:ext uri="{FF2B5EF4-FFF2-40B4-BE49-F238E27FC236}">
                <a16:creationId xmlns="" xmlns:a16="http://schemas.microsoft.com/office/drawing/2014/main" id="{3C65409F-8A3B-7185-3CE0-0F91E741E2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7439" y="3390721"/>
            <a:ext cx="1296988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kumimoji="1" lang="zh-CN" altLang="en-US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折扣数</a:t>
            </a:r>
          </a:p>
        </p:txBody>
      </p:sp>
      <p:sp>
        <p:nvSpPr>
          <p:cNvPr id="19" name="Line 20">
            <a:extLst>
              <a:ext uri="{FF2B5EF4-FFF2-40B4-BE49-F238E27FC236}">
                <a16:creationId xmlns="" xmlns:a16="http://schemas.microsoft.com/office/drawing/2014/main" id="{C40676BC-C5DE-04C6-96AA-FAA76AF95008}"/>
              </a:ext>
            </a:extLst>
          </p:cNvPr>
          <p:cNvSpPr>
            <a:spLocks noChangeShapeType="1"/>
          </p:cNvSpPr>
          <p:nvPr/>
        </p:nvSpPr>
        <p:spPr bwMode="auto">
          <a:xfrm>
            <a:off x="3943639" y="3771721"/>
            <a:ext cx="1079500" cy="0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 Box 21">
            <a:extLst>
              <a:ext uri="{FF2B5EF4-FFF2-40B4-BE49-F238E27FC236}">
                <a16:creationId xmlns="" xmlns:a16="http://schemas.microsoft.com/office/drawing/2014/main" id="{6C6FB894-8CAB-383B-A8A7-6B6E5D33C2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2239" y="3771721"/>
            <a:ext cx="7207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kumimoji="1" lang="en-US" altLang="zh-CN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</a:p>
        </p:txBody>
      </p:sp>
      <p:sp>
        <p:nvSpPr>
          <p:cNvPr id="26" name="Text Box 23">
            <a:extLst>
              <a:ext uri="{FF2B5EF4-FFF2-40B4-BE49-F238E27FC236}">
                <a16:creationId xmlns="" xmlns:a16="http://schemas.microsoft.com/office/drawing/2014/main" id="{FDFE05E1-F649-6EC1-8982-35D0B54BEC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4439" y="4357191"/>
            <a:ext cx="1512888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商品进价</a:t>
            </a:r>
          </a:p>
        </p:txBody>
      </p:sp>
      <p:sp>
        <p:nvSpPr>
          <p:cNvPr id="27" name="Text Box 24">
            <a:extLst>
              <a:ext uri="{FF2B5EF4-FFF2-40B4-BE49-F238E27FC236}">
                <a16:creationId xmlns="" xmlns:a16="http://schemas.microsoft.com/office/drawing/2014/main" id="{67E08424-52A3-811D-8E26-4C0259A721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6400" y="4335941"/>
            <a:ext cx="167894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商品售价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</a:t>
            </a:r>
          </a:p>
        </p:txBody>
      </p:sp>
      <p:sp>
        <p:nvSpPr>
          <p:cNvPr id="28" name="Text Box 25">
            <a:extLst>
              <a:ext uri="{FF2B5EF4-FFF2-40B4-BE49-F238E27FC236}">
                <a16:creationId xmlns="" xmlns:a16="http://schemas.microsoft.com/office/drawing/2014/main" id="{EBB52997-ADBD-15F8-3C83-B4BBD1BC07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3639" y="4369891"/>
            <a:ext cx="20875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×(1+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利润率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8" grpId="0" bldLvl="0" animBg="1"/>
      <p:bldP spid="9" grpId="0"/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  <p:bldP spid="19" grpId="0" bldLvl="0" animBg="1"/>
      <p:bldP spid="20" grpId="0" bldLvl="0" animBg="1"/>
      <p:bldP spid="26" grpId="0" bldLvl="0" animBg="1"/>
      <p:bldP spid="27" grpId="0" bldLvl="0" animBg="1"/>
      <p:bldP spid="28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396240" y="1059582"/>
            <a:ext cx="8747760" cy="3883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能够根据销售问题中的数量关系列方程解决问题，从而培养学生数学建模能力，分析问题、解决问题的能力.</a:t>
            </a:r>
          </a:p>
          <a:p>
            <a:pPr>
              <a:lnSpc>
                <a:spcPct val="150000"/>
              </a:lnSpc>
            </a:pPr>
            <a:r>
              <a:rPr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通过使学生经历列一元一次方程解决实际问题的过程，让学生逐步建立方程思想.培养学生的建模意识.</a:t>
            </a:r>
          </a:p>
          <a:p>
            <a:pPr>
              <a:lnSpc>
                <a:spcPct val="150000"/>
              </a:lnSpc>
            </a:pPr>
            <a:r>
              <a:rPr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通过使学生经历销售问题的学习和解决过程，形成良好的学习方式和学习态度，在应用数学知识解决学生身边熟悉的问题中认识数学的应用价值.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658" name="矩形 148657"/>
          <p:cNvSpPr/>
          <p:nvPr/>
        </p:nvSpPr>
        <p:spPr>
          <a:xfrm>
            <a:off x="251619" y="771550"/>
            <a:ext cx="8640762" cy="396938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某人以八折优惠价买了一套衣服省了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25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元，那么买此套衣服实际用了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       )</a:t>
            </a:r>
          </a:p>
          <a:p>
            <a:pPr indent="266700" eaLnBrk="0" hangingPunct="0">
              <a:lnSpc>
                <a:spcPct val="150000"/>
              </a:lnSpc>
            </a:pP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31.25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      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60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      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125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      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100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</a:t>
            </a:r>
          </a:p>
          <a:p>
            <a:pPr indent="266700" eaLnBrk="0" hangingPunct="0">
              <a:lnSpc>
                <a:spcPct val="15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购物广场将一种商品的进价提高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20%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后，又降价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20%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，以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96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元出售，则该商品卖出后，商场的盈亏情况是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       )</a:t>
            </a:r>
          </a:p>
          <a:p>
            <a:pPr indent="266700" eaLnBrk="0" hangingPunct="0">
              <a:lnSpc>
                <a:spcPct val="150000"/>
              </a:lnSpc>
            </a:pP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．不亏不赚          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．亏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</a:t>
            </a:r>
          </a:p>
          <a:p>
            <a:pPr indent="266700" eaLnBrk="0" hangingPunct="0">
              <a:lnSpc>
                <a:spcPct val="150000"/>
              </a:lnSpc>
            </a:pP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．赚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                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．亏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24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</a:t>
            </a:r>
          </a:p>
        </p:txBody>
      </p:sp>
      <p:sp>
        <p:nvSpPr>
          <p:cNvPr id="148660" name="矩形 148659"/>
          <p:cNvSpPr/>
          <p:nvPr/>
        </p:nvSpPr>
        <p:spPr>
          <a:xfrm>
            <a:off x="2051720" y="1491630"/>
            <a:ext cx="407484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815975"/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</a:p>
        </p:txBody>
      </p:sp>
      <p:sp>
        <p:nvSpPr>
          <p:cNvPr id="148662" name="矩形 148661"/>
          <p:cNvSpPr/>
          <p:nvPr/>
        </p:nvSpPr>
        <p:spPr>
          <a:xfrm>
            <a:off x="6948264" y="3147814"/>
            <a:ext cx="389850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815975"/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2400" b="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8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8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8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8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660" grpId="0"/>
      <p:bldP spid="14866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987574"/>
            <a:ext cx="8712200" cy="364617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indent="266700" algn="just" eaLnBrk="0" hangingPunct="0">
              <a:lnSpc>
                <a:spcPct val="150000"/>
              </a:lnSpc>
            </a:pPr>
            <a:r>
              <a:rPr lang="en-US" altLang="zh-CN" sz="22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22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．一家商店将某种型号的彩电按物价部门核准的原价提高</a:t>
            </a:r>
            <a:r>
              <a:rPr lang="en-US" altLang="zh-CN" sz="22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30%</a:t>
            </a:r>
            <a:r>
              <a:rPr lang="zh-CN" altLang="en-US" sz="22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，然后标出“大酬宾，八折优惠”，经顾客投诉后，执法部门按其所得非法收入的</a:t>
            </a:r>
            <a:r>
              <a:rPr lang="en-US" altLang="zh-CN" sz="22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en-US" sz="22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倍处以每台</a:t>
            </a:r>
            <a:r>
              <a:rPr lang="en-US" altLang="zh-CN" sz="22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1000</a:t>
            </a:r>
            <a:r>
              <a:rPr lang="zh-CN" altLang="en-US" sz="22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元的罚款，则每台彩电的原价是多少？</a:t>
            </a:r>
          </a:p>
          <a:p>
            <a:pPr indent="266700" algn="just" eaLnBrk="0" hangingPunct="0">
              <a:lnSpc>
                <a:spcPct val="150000"/>
              </a:lnSpc>
            </a:pPr>
            <a:r>
              <a:rPr lang="zh-CN" altLang="en-US" sz="22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解：设每台彩电的原价是</a:t>
            </a:r>
            <a:r>
              <a:rPr lang="en-US" altLang="zh-CN" sz="22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2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元，</a:t>
            </a:r>
          </a:p>
          <a:p>
            <a:pPr indent="266700" algn="just" eaLnBrk="0" hangingPunct="0">
              <a:lnSpc>
                <a:spcPct val="150000"/>
              </a:lnSpc>
            </a:pPr>
            <a:r>
              <a:rPr lang="zh-CN" altLang="en-US" sz="22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则</a:t>
            </a:r>
            <a:r>
              <a:rPr lang="en-US" altLang="zh-CN" sz="22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(1</a:t>
            </a:r>
            <a:r>
              <a:rPr lang="zh-CN" altLang="en-US" sz="22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2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30%)</a:t>
            </a:r>
            <a:r>
              <a:rPr lang="en-US" altLang="zh-CN" sz="22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2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×0.8</a:t>
            </a:r>
            <a:r>
              <a:rPr lang="zh-CN" altLang="en-US" sz="22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2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2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2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1000÷10</a:t>
            </a:r>
            <a:r>
              <a:rPr lang="zh-CN" altLang="en-US" sz="22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</a:t>
            </a:r>
          </a:p>
          <a:p>
            <a:pPr indent="266700" algn="just" eaLnBrk="0" hangingPunct="0">
              <a:lnSpc>
                <a:spcPct val="150000"/>
              </a:lnSpc>
            </a:pPr>
            <a:r>
              <a:rPr lang="zh-CN" altLang="en-US" sz="22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解得</a:t>
            </a:r>
            <a:r>
              <a:rPr lang="en-US" altLang="zh-CN" sz="22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2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2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2500</a:t>
            </a:r>
            <a:r>
              <a:rPr lang="zh-CN" altLang="en-US" sz="22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</a:t>
            </a:r>
          </a:p>
          <a:p>
            <a:pPr indent="266700" algn="just" eaLnBrk="0" hangingPunct="0">
              <a:lnSpc>
                <a:spcPct val="150000"/>
              </a:lnSpc>
            </a:pPr>
            <a:r>
              <a:rPr lang="zh-CN" altLang="en-US" sz="22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答：每台彩电的原价是</a:t>
            </a:r>
            <a:r>
              <a:rPr lang="en-US" altLang="zh-CN" sz="22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2500</a:t>
            </a:r>
            <a:r>
              <a:rPr lang="zh-CN" altLang="en-US" sz="22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sz="22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31" name="矩形 166930"/>
          <p:cNvSpPr/>
          <p:nvPr/>
        </p:nvSpPr>
        <p:spPr>
          <a:xfrm>
            <a:off x="252413" y="733108"/>
            <a:ext cx="8712200" cy="415417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220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sz="220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</a:t>
            </a:r>
            <a:r>
              <a:rPr lang="zh-CN" altLang="en-US" sz="22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在商品市场经常可以听到小贩的叫卖声和顾客的讨价还价声：“</a:t>
            </a:r>
            <a:r>
              <a:rPr lang="en-US" altLang="zh-CN" sz="22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en-US" sz="22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元一个的玩具车打八折，快来买啊！”“能不能再便宜</a:t>
            </a:r>
            <a:r>
              <a:rPr lang="en-US" altLang="zh-CN" sz="22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2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元？”如果小贩真的再让利</a:t>
            </a:r>
            <a:r>
              <a:rPr lang="en-US" altLang="zh-CN" sz="22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2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元卖了，他还能获利</a:t>
            </a:r>
            <a:r>
              <a:rPr lang="en-US" altLang="zh-CN" sz="22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20%</a:t>
            </a:r>
            <a:r>
              <a:rPr lang="zh-CN" altLang="en-US" sz="22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，则一个玩具车的进价是多少元？</a:t>
            </a:r>
          </a:p>
          <a:p>
            <a:pPr indent="266700" eaLnBrk="0" hangingPunct="0">
              <a:lnSpc>
                <a:spcPct val="150000"/>
              </a:lnSpc>
            </a:pPr>
            <a:r>
              <a:rPr lang="zh-CN" altLang="en-US" sz="22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解：设一个玩具车的进价是</a:t>
            </a:r>
            <a:r>
              <a:rPr lang="en-US" altLang="zh-CN" sz="22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2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元，由题意，得</a:t>
            </a:r>
          </a:p>
          <a:p>
            <a:pPr indent="266700" eaLnBrk="0" hangingPunct="0">
              <a:lnSpc>
                <a:spcPct val="150000"/>
              </a:lnSpc>
            </a:pPr>
            <a:r>
              <a:rPr lang="zh-CN" altLang="en-US" sz="22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en-US" altLang="zh-CN" sz="22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(1</a:t>
            </a:r>
            <a:r>
              <a:rPr lang="zh-CN" altLang="en-US" sz="22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2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20%)</a:t>
            </a:r>
            <a:r>
              <a:rPr lang="en-US" altLang="zh-CN" sz="22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2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2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10×0.8</a:t>
            </a:r>
            <a:r>
              <a:rPr lang="zh-CN" altLang="en-US" sz="22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2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2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</a:t>
            </a:r>
          </a:p>
          <a:p>
            <a:pPr indent="266700" eaLnBrk="0" hangingPunct="0">
              <a:lnSpc>
                <a:spcPct val="150000"/>
              </a:lnSpc>
            </a:pPr>
            <a:r>
              <a:rPr lang="zh-CN" altLang="en-US" sz="22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解得</a:t>
            </a:r>
            <a:r>
              <a:rPr lang="en-US" altLang="zh-CN" sz="22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2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2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5.</a:t>
            </a:r>
          </a:p>
          <a:p>
            <a:pPr indent="266700" eaLnBrk="0" hangingPunct="0">
              <a:lnSpc>
                <a:spcPct val="150000"/>
              </a:lnSpc>
            </a:pPr>
            <a:r>
              <a:rPr lang="zh-CN" altLang="en-US" sz="22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答：一个玩具车的进价是</a:t>
            </a:r>
            <a:r>
              <a:rPr lang="en-US" altLang="zh-CN" sz="22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sz="22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sz="22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6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6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6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6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6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6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69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69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8496" y="2156259"/>
            <a:ext cx="5987009" cy="830981"/>
          </a:xfrm>
          <a:prstGeom prst="rect">
            <a:avLst/>
          </a:prstGeom>
          <a:noFill/>
        </p:spPr>
        <p:txBody>
          <a:bodyPr wrap="square" lIns="91426" tIns="45712" rIns="91426" bIns="45712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完成课后练习题</a:t>
            </a:r>
            <a:r>
              <a:rPr lang="en-US" altLang="zh-CN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.</a:t>
            </a:r>
            <a:endParaRPr lang="zh-CN" altLang="en-US" sz="320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9768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55576" y="1203598"/>
            <a:ext cx="8167370" cy="2899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70000"/>
              </a:lnSpc>
            </a:pP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学习重点：</a:t>
            </a:r>
            <a:r>
              <a:rPr lang="zh-CN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把握销售问题中的等量关系，培养学生运用方程解决问题的能力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.</a:t>
            </a:r>
            <a:endParaRPr lang="zh-CN" sz="28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70000"/>
              </a:lnSpc>
            </a:pP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学习难点：</a:t>
            </a:r>
            <a:r>
              <a:rPr lang="zh-CN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弄清题意，分析实际问题中的数量关系，抽象出方程的模型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611560" y="1099820"/>
            <a:ext cx="8262620" cy="350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3800"/>
              </a:lnSpc>
            </a:pPr>
            <a:r>
              <a:rPr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问题：①运动鞋打八折后是220元，则原价是_____</a:t>
            </a:r>
            <a:r>
              <a:rPr 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</a:t>
            </a:r>
          </a:p>
          <a:p>
            <a:pPr>
              <a:lnSpc>
                <a:spcPts val="3800"/>
              </a:lnSpc>
            </a:pPr>
            <a:r>
              <a:rPr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②进价为90元的篮球，卖了120元，利润是_______元，</a:t>
            </a:r>
            <a:endParaRPr lang="en-US" sz="24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3800"/>
              </a:lnSpc>
            </a:pPr>
            <a:r>
              <a:rPr sz="2400" dirty="0" err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利润率是</a:t>
            </a:r>
            <a:r>
              <a:rPr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________．</a:t>
            </a:r>
          </a:p>
          <a:p>
            <a:pPr>
              <a:lnSpc>
                <a:spcPts val="3800"/>
              </a:lnSpc>
            </a:pPr>
            <a:r>
              <a:rPr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③某商品原标价为165元，降价10%后，售价为______元，</a:t>
            </a:r>
            <a:endParaRPr lang="en-US" sz="24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3800"/>
              </a:lnSpc>
            </a:pPr>
            <a:r>
              <a:rPr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若成本为110元，则利润为______元．</a:t>
            </a:r>
          </a:p>
          <a:p>
            <a:pPr>
              <a:lnSpc>
                <a:spcPts val="3800"/>
              </a:lnSpc>
            </a:pPr>
            <a:r>
              <a:rPr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④某商场将进价为2980元的电视机按标价的八折出售后</a:t>
            </a:r>
            <a:endParaRPr lang="en-US" sz="24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3800"/>
              </a:lnSpc>
            </a:pPr>
            <a:r>
              <a:rPr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仍获利10%，</a:t>
            </a:r>
            <a:r>
              <a:rPr sz="2400" dirty="0" err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则该商品的标价为</a:t>
            </a:r>
            <a:r>
              <a:rPr sz="2400" u="sng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en-US" sz="2400" u="sng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sz="2400" u="sng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元.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736501" y="1146186"/>
            <a:ext cx="7054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275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614167" y="1661291"/>
            <a:ext cx="7054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979712" y="2106921"/>
            <a:ext cx="13462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33.33％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876256" y="2586207"/>
            <a:ext cx="9378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148.5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339645" y="3075806"/>
            <a:ext cx="8064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38.5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932040" y="4043680"/>
            <a:ext cx="10820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4097.5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4"/>
          <p:cNvSpPr>
            <a:spLocks noGrp="1" noRot="1" noChangeArrowheads="1"/>
          </p:cNvSpPr>
          <p:nvPr/>
        </p:nvSpPr>
        <p:spPr bwMode="auto">
          <a:xfrm>
            <a:off x="441325" y="1010920"/>
            <a:ext cx="379222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以上问题中有哪些量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</a:p>
        </p:txBody>
      </p:sp>
      <p:sp>
        <p:nvSpPr>
          <p:cNvPr id="26" name="Rectangle 5">
            <a:hlinkClick r:id="" action="ppaction://noaction">
              <a:snd r:embed="rId2" name="hammer.wav"/>
            </a:hlinkClick>
            <a:hlinkHover r:id="" action="ppaction://noaction">
              <a:snd r:embed="rId3" name="suction.wav"/>
            </a:hlinkHover>
          </p:cNvPr>
          <p:cNvSpPr/>
          <p:nvPr/>
        </p:nvSpPr>
        <p:spPr>
          <a:xfrm>
            <a:off x="947612" y="1733868"/>
            <a:ext cx="2532062" cy="460375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en-US" altLang="zh-CN" sz="2400" noProof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</a:t>
            </a:r>
            <a:r>
              <a:rPr lang="zh-CN" altLang="en-US" sz="2400" noProof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成本价</a:t>
            </a:r>
            <a:r>
              <a:rPr lang="en-US" altLang="zh-CN" sz="2400" noProof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</a:t>
            </a:r>
            <a:r>
              <a:rPr lang="zh-CN" altLang="en-US" sz="2400" noProof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进价</a:t>
            </a:r>
            <a:r>
              <a:rPr lang="en-US" altLang="zh-CN" sz="2400" noProof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)</a:t>
            </a:r>
            <a:r>
              <a:rPr lang="zh-CN" altLang="en-US" sz="2400" noProof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；</a:t>
            </a:r>
          </a:p>
        </p:txBody>
      </p:sp>
      <p:sp>
        <p:nvSpPr>
          <p:cNvPr id="27" name="Rectangle 6">
            <a:hlinkClick r:id="" action="ppaction://noaction">
              <a:snd r:embed="rId2" name="hammer.wav"/>
            </a:hlinkClick>
            <a:hlinkHover r:id="" action="ppaction://noaction">
              <a:snd r:embed="rId3" name="suction.wav"/>
            </a:hlinkHover>
          </p:cNvPr>
          <p:cNvSpPr/>
          <p:nvPr/>
        </p:nvSpPr>
        <p:spPr>
          <a:xfrm>
            <a:off x="3757487" y="1734662"/>
            <a:ext cx="2722562" cy="460375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zh-CN" altLang="zh-CN" sz="2400" noProof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</a:t>
            </a:r>
            <a:r>
              <a:rPr lang="zh-CN" altLang="en-US" sz="2400" noProof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标价 </a:t>
            </a:r>
            <a:r>
              <a:rPr lang="zh-CN" altLang="zh-CN" sz="2400" noProof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</a:t>
            </a:r>
            <a:r>
              <a:rPr lang="zh-CN" altLang="en-US" sz="2400" noProof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原价</a:t>
            </a:r>
            <a:r>
              <a:rPr lang="zh-CN" altLang="zh-CN" sz="2400" noProof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)</a:t>
            </a:r>
            <a:r>
              <a:rPr lang="zh-CN" altLang="en-US" sz="2400" noProof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；</a:t>
            </a:r>
            <a:r>
              <a:rPr lang="zh-CN" altLang="zh-CN" sz="2400" noProof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</a:t>
            </a:r>
          </a:p>
        </p:txBody>
      </p:sp>
      <p:sp>
        <p:nvSpPr>
          <p:cNvPr id="28" name="Rectangle 7">
            <a:hlinkClick r:id="" action="ppaction://noaction">
              <a:snd r:embed="rId2" name="hammer.wav"/>
            </a:hlinkClick>
            <a:hlinkHover r:id="" action="ppaction://noaction">
              <a:snd r:embed="rId4" name="voltage.wav"/>
            </a:hlinkHover>
          </p:cNvPr>
          <p:cNvSpPr/>
          <p:nvPr/>
        </p:nvSpPr>
        <p:spPr>
          <a:xfrm>
            <a:off x="6765925" y="1732915"/>
            <a:ext cx="1668145" cy="460375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zh-CN" altLang="zh-CN" sz="2400" noProof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</a:t>
            </a:r>
            <a:r>
              <a:rPr lang="zh-CN" altLang="en-US" sz="2400" noProof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销售价；</a:t>
            </a:r>
            <a:r>
              <a:rPr lang="zh-CN" altLang="zh-CN" sz="2400" noProof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</a:p>
        </p:txBody>
      </p:sp>
      <p:sp>
        <p:nvSpPr>
          <p:cNvPr id="29" name="Rectangle 8">
            <a:hlinkClick r:id="" action="ppaction://noaction">
              <a:snd r:embed="rId2" name="hammer.wav"/>
            </a:hlinkClick>
            <a:hlinkHover r:id="" action="ppaction://noaction">
              <a:snd r:embed="rId4" name="voltage.wav"/>
            </a:hlinkHover>
          </p:cNvPr>
          <p:cNvSpPr/>
          <p:nvPr/>
        </p:nvSpPr>
        <p:spPr>
          <a:xfrm>
            <a:off x="949199" y="2598262"/>
            <a:ext cx="3324225" cy="460375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en-US" altLang="zh-CN" sz="2400" noProof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</a:t>
            </a:r>
            <a:r>
              <a:rPr lang="zh-CN" altLang="en-US" sz="2400" noProof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利润；盈利；亏损；</a:t>
            </a:r>
          </a:p>
        </p:txBody>
      </p:sp>
      <p:sp>
        <p:nvSpPr>
          <p:cNvPr id="30" name="Rectangle 9">
            <a:hlinkClick r:id="" action="ppaction://noaction">
              <a:snd r:embed="rId4" name="voltage.wav"/>
            </a:hlinkClick>
            <a:hlinkHover r:id="" action="ppaction://noaction">
              <a:snd r:embed="rId3" name="suction.wav"/>
            </a:hlinkHover>
          </p:cNvPr>
          <p:cNvSpPr/>
          <p:nvPr/>
        </p:nvSpPr>
        <p:spPr>
          <a:xfrm>
            <a:off x="4757612" y="2606199"/>
            <a:ext cx="1470025" cy="460375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zh-CN" altLang="en-US" sz="2400" noProof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利润率</a:t>
            </a:r>
            <a:r>
              <a:rPr lang="en-US" altLang="zh-CN" sz="2400" noProof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</a:p>
        </p:txBody>
      </p:sp>
      <p:sp>
        <p:nvSpPr>
          <p:cNvPr id="11" name="AutoShape 23"/>
          <p:cNvSpPr/>
          <p:nvPr/>
        </p:nvSpPr>
        <p:spPr>
          <a:xfrm>
            <a:off x="4610100" y="3361055"/>
            <a:ext cx="4162425" cy="1520825"/>
          </a:xfrm>
          <a:prstGeom prst="cloudCallout">
            <a:avLst>
              <a:gd name="adj1" fmla="val -45793"/>
              <a:gd name="adj2" fmla="val -67995"/>
            </a:avLst>
          </a:prstGeom>
          <a:solidFill>
            <a:srgbClr val="ECD9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</a:pPr>
            <a:r>
              <a:rPr lang="zh-CN" altLang="en-US" dirty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你知道这些量之间有什么关系吗？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/>
      <p:bldP spid="11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>
            <a:spLocks noChangeArrowheads="1"/>
          </p:cNvSpPr>
          <p:nvPr/>
        </p:nvSpPr>
        <p:spPr bwMode="auto">
          <a:xfrm>
            <a:off x="755576" y="1908195"/>
            <a:ext cx="5059680" cy="835660"/>
          </a:xfrm>
          <a:prstGeom prst="flowChartAlternateProcess">
            <a:avLst/>
          </a:prstGeom>
          <a:solidFill>
            <a:srgbClr val="FFFF99"/>
          </a:solidFill>
          <a:ln w="19050">
            <a:solidFill>
              <a:srgbClr val="FF6600"/>
            </a:solidFill>
            <a:miter lim="800000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/>
          <a:lstStyle/>
          <a:p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</a:t>
            </a:r>
          </a:p>
        </p:txBody>
      </p:sp>
      <p:sp>
        <p:nvSpPr>
          <p:cNvPr id="3" name="AutoShape 3"/>
          <p:cNvSpPr>
            <a:spLocks noChangeArrowheads="1"/>
          </p:cNvSpPr>
          <p:nvPr/>
        </p:nvSpPr>
        <p:spPr bwMode="auto">
          <a:xfrm>
            <a:off x="755576" y="1131590"/>
            <a:ext cx="5090160" cy="615950"/>
          </a:xfrm>
          <a:prstGeom prst="flowChartAlternateProcess">
            <a:avLst/>
          </a:prstGeom>
          <a:solidFill>
            <a:srgbClr val="FFFF99"/>
          </a:solidFill>
          <a:ln w="19050">
            <a:solidFill>
              <a:srgbClr val="FF6600"/>
            </a:solidFill>
            <a:miter lim="800000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/>
          <a:lstStyle/>
          <a:p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132938" y="1301113"/>
            <a:ext cx="5689600" cy="119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kumimoji="1" lang="en-US" altLang="zh-CN" sz="240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endParaRPr kumimoji="1" lang="en-US" altLang="zh-CN" sz="240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endParaRPr kumimoji="1" lang="en-US" altLang="zh-CN" sz="240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356015" y="1199830"/>
            <a:ext cx="352901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 </a:t>
            </a:r>
            <a:r>
              <a:rPr kumimoji="1"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商品售价</a:t>
            </a:r>
            <a:r>
              <a:rPr kumimoji="1"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kumimoji="1"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商品进价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984415" y="1199830"/>
            <a:ext cx="223202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商品利润</a:t>
            </a:r>
          </a:p>
        </p:txBody>
      </p:sp>
      <p:sp>
        <p:nvSpPr>
          <p:cNvPr id="32" name="Text Box 9"/>
          <p:cNvSpPr txBox="1">
            <a:spLocks noChangeArrowheads="1"/>
          </p:cNvSpPr>
          <p:nvPr/>
        </p:nvSpPr>
        <p:spPr bwMode="auto">
          <a:xfrm>
            <a:off x="1213015" y="2055810"/>
            <a:ext cx="19700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0" hangingPunct="0"/>
            <a:r>
              <a:rPr lang="zh-CN" altLang="en-US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利润率</a:t>
            </a:r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</a:t>
            </a:r>
          </a:p>
        </p:txBody>
      </p:sp>
      <p:sp>
        <p:nvSpPr>
          <p:cNvPr id="33" name="Text Box 10"/>
          <p:cNvSpPr txBox="1">
            <a:spLocks noChangeArrowheads="1"/>
          </p:cNvSpPr>
          <p:nvPr/>
        </p:nvSpPr>
        <p:spPr bwMode="auto">
          <a:xfrm>
            <a:off x="2584615" y="2284410"/>
            <a:ext cx="1512888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商品进价</a:t>
            </a:r>
          </a:p>
        </p:txBody>
      </p:sp>
      <p:sp>
        <p:nvSpPr>
          <p:cNvPr id="34" name="Rectangle 11"/>
          <p:cNvSpPr>
            <a:spLocks noChangeArrowheads="1"/>
          </p:cNvSpPr>
          <p:nvPr/>
        </p:nvSpPr>
        <p:spPr bwMode="auto">
          <a:xfrm>
            <a:off x="2584615" y="1903410"/>
            <a:ext cx="204152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商品利润</a:t>
            </a:r>
          </a:p>
        </p:txBody>
      </p:sp>
      <p:sp>
        <p:nvSpPr>
          <p:cNvPr id="35" name="Rectangle 12"/>
          <p:cNvSpPr>
            <a:spLocks noChangeArrowheads="1"/>
          </p:cNvSpPr>
          <p:nvPr/>
        </p:nvSpPr>
        <p:spPr bwMode="auto">
          <a:xfrm>
            <a:off x="4032415" y="2055810"/>
            <a:ext cx="144145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×100%</a:t>
            </a:r>
          </a:p>
        </p:txBody>
      </p:sp>
      <p:sp>
        <p:nvSpPr>
          <p:cNvPr id="36" name="Line 13"/>
          <p:cNvSpPr>
            <a:spLocks noChangeShapeType="1"/>
          </p:cNvSpPr>
          <p:nvPr/>
        </p:nvSpPr>
        <p:spPr bwMode="auto">
          <a:xfrm>
            <a:off x="2508415" y="2325354"/>
            <a:ext cx="1584325" cy="0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AutoShape 14"/>
          <p:cNvSpPr>
            <a:spLocks noChangeArrowheads="1"/>
          </p:cNvSpPr>
          <p:nvPr/>
        </p:nvSpPr>
        <p:spPr bwMode="auto">
          <a:xfrm>
            <a:off x="755576" y="2886730"/>
            <a:ext cx="5090160" cy="782320"/>
          </a:xfrm>
          <a:prstGeom prst="flowChartAlternateProcess">
            <a:avLst/>
          </a:prstGeom>
          <a:solidFill>
            <a:srgbClr val="FFFF99"/>
          </a:solidFill>
          <a:ln w="19050">
            <a:solidFill>
              <a:srgbClr val="FF6600"/>
            </a:solidFill>
            <a:miter lim="800000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/>
          <a:lstStyle/>
          <a:p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</a:t>
            </a:r>
          </a:p>
        </p:txBody>
      </p:sp>
      <p:sp>
        <p:nvSpPr>
          <p:cNvPr id="38" name="AutoShape 15"/>
          <p:cNvSpPr>
            <a:spLocks noChangeArrowheads="1"/>
          </p:cNvSpPr>
          <p:nvPr/>
        </p:nvSpPr>
        <p:spPr bwMode="auto">
          <a:xfrm>
            <a:off x="755576" y="3863995"/>
            <a:ext cx="5058410" cy="491490"/>
          </a:xfrm>
          <a:prstGeom prst="flowChartAlternateProcess">
            <a:avLst/>
          </a:prstGeom>
          <a:solidFill>
            <a:srgbClr val="FFFF99"/>
          </a:solidFill>
          <a:ln w="19050">
            <a:solidFill>
              <a:srgbClr val="FF6600"/>
            </a:solidFill>
            <a:miter lim="800000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/>
          <a:lstStyle/>
          <a:p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</a:t>
            </a:r>
          </a:p>
        </p:txBody>
      </p:sp>
      <p:sp>
        <p:nvSpPr>
          <p:cNvPr id="40" name="Rectangle 17"/>
          <p:cNvSpPr>
            <a:spLocks noChangeArrowheads="1"/>
          </p:cNvSpPr>
          <p:nvPr/>
        </p:nvSpPr>
        <p:spPr bwMode="auto">
          <a:xfrm>
            <a:off x="1060615" y="3068635"/>
            <a:ext cx="180181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商品售价＝</a:t>
            </a:r>
          </a:p>
        </p:txBody>
      </p:sp>
      <p:sp>
        <p:nvSpPr>
          <p:cNvPr id="41" name="Text Box 18"/>
          <p:cNvSpPr txBox="1">
            <a:spLocks noChangeArrowheads="1"/>
          </p:cNvSpPr>
          <p:nvPr/>
        </p:nvSpPr>
        <p:spPr bwMode="auto">
          <a:xfrm>
            <a:off x="2660815" y="3068635"/>
            <a:ext cx="1223963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kumimoji="1" lang="zh-CN" altLang="en-US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标价</a:t>
            </a:r>
            <a:r>
              <a:rPr kumimoji="1" lang="en-US" altLang="zh-CN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×</a:t>
            </a:r>
          </a:p>
        </p:txBody>
      </p:sp>
      <p:sp>
        <p:nvSpPr>
          <p:cNvPr id="42" name="Text Box 19"/>
          <p:cNvSpPr txBox="1">
            <a:spLocks noChangeArrowheads="1"/>
          </p:cNvSpPr>
          <p:nvPr/>
        </p:nvSpPr>
        <p:spPr bwMode="auto">
          <a:xfrm>
            <a:off x="3651415" y="2916235"/>
            <a:ext cx="1296988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kumimoji="1" lang="zh-CN" altLang="en-US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折扣数</a:t>
            </a:r>
          </a:p>
        </p:txBody>
      </p:sp>
      <p:sp>
        <p:nvSpPr>
          <p:cNvPr id="43" name="Line 20"/>
          <p:cNvSpPr>
            <a:spLocks noChangeShapeType="1"/>
          </p:cNvSpPr>
          <p:nvPr/>
        </p:nvSpPr>
        <p:spPr bwMode="auto">
          <a:xfrm>
            <a:off x="3727615" y="3297235"/>
            <a:ext cx="1079500" cy="0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Text Box 21"/>
          <p:cNvSpPr txBox="1">
            <a:spLocks noChangeArrowheads="1"/>
          </p:cNvSpPr>
          <p:nvPr/>
        </p:nvSpPr>
        <p:spPr bwMode="auto">
          <a:xfrm>
            <a:off x="3956215" y="3297235"/>
            <a:ext cx="7207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kumimoji="1" lang="en-US" altLang="zh-CN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</a:p>
        </p:txBody>
      </p:sp>
      <p:sp>
        <p:nvSpPr>
          <p:cNvPr id="46" name="Text Box 23"/>
          <p:cNvSpPr txBox="1">
            <a:spLocks noChangeArrowheads="1"/>
          </p:cNvSpPr>
          <p:nvPr/>
        </p:nvSpPr>
        <p:spPr bwMode="auto">
          <a:xfrm>
            <a:off x="2508415" y="3882705"/>
            <a:ext cx="1512888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商品进价</a:t>
            </a:r>
          </a:p>
        </p:txBody>
      </p:sp>
      <p:sp>
        <p:nvSpPr>
          <p:cNvPr id="47" name="Text Box 24"/>
          <p:cNvSpPr txBox="1">
            <a:spLocks noChangeArrowheads="1"/>
          </p:cNvSpPr>
          <p:nvPr/>
        </p:nvSpPr>
        <p:spPr bwMode="auto">
          <a:xfrm>
            <a:off x="1060376" y="3861455"/>
            <a:ext cx="167894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商品售价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</a:t>
            </a:r>
          </a:p>
        </p:txBody>
      </p:sp>
      <p:sp>
        <p:nvSpPr>
          <p:cNvPr id="48" name="Text Box 25"/>
          <p:cNvSpPr txBox="1">
            <a:spLocks noChangeArrowheads="1"/>
          </p:cNvSpPr>
          <p:nvPr/>
        </p:nvSpPr>
        <p:spPr bwMode="auto">
          <a:xfrm>
            <a:off x="3727615" y="3895405"/>
            <a:ext cx="20875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×(1+</a:t>
            </a:r>
            <a:r>
              <a:rPr lang="zh-CN" altLang="en-US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利润率</a:t>
            </a:r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4" name="AutoShape 13"/>
          <p:cNvSpPr>
            <a:spLocks noChangeArrowheads="1"/>
          </p:cNvSpPr>
          <p:nvPr/>
        </p:nvSpPr>
        <p:spPr bwMode="auto">
          <a:xfrm rot="21469075">
            <a:off x="6158711" y="3423599"/>
            <a:ext cx="2879725" cy="943610"/>
          </a:xfrm>
          <a:prstGeom prst="wedgeEllipseCallout">
            <a:avLst>
              <a:gd name="adj1" fmla="val -58494"/>
              <a:gd name="adj2" fmla="val -91385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销售问题的基本相等关系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9" grpId="0" bldLvl="0" animBg="1"/>
      <p:bldP spid="32" grpId="0"/>
      <p:bldP spid="33" grpId="0" bldLvl="0" animBg="1"/>
      <p:bldP spid="34" grpId="0" bldLvl="0" animBg="1"/>
      <p:bldP spid="35" grpId="0" bldLvl="0" animBg="1"/>
      <p:bldP spid="36" grpId="0" bldLvl="0" animBg="1"/>
      <p:bldP spid="37" grpId="0" bldLvl="0" animBg="1"/>
      <p:bldP spid="38" grpId="0" bldLvl="0" animBg="1"/>
      <p:bldP spid="40" grpId="0" bldLvl="0" animBg="1"/>
      <p:bldP spid="41" grpId="0" bldLvl="0" animBg="1"/>
      <p:bldP spid="42" grpId="0" bldLvl="0" animBg="1"/>
      <p:bldP spid="43" grpId="0" bldLvl="0" animBg="1"/>
      <p:bldP spid="44" grpId="0" bldLvl="0" animBg="1"/>
      <p:bldP spid="46" grpId="0" bldLvl="0" animBg="1"/>
      <p:bldP spid="47" grpId="0" bldLvl="0" animBg="1"/>
      <p:bldP spid="48" grpId="0" bldLvl="0" animBg="1"/>
      <p:bldP spid="14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839736" y="1565548"/>
            <a:ext cx="7967345" cy="168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问题：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一商店在某一时间以每件60元的价格卖出两件衣服，其中一件盈利25%，另一件亏损25%，卖这两件衣服总的是盈利还是亏损，或是不盈不亏？</a:t>
            </a:r>
          </a:p>
        </p:txBody>
      </p:sp>
      <p:sp>
        <p:nvSpPr>
          <p:cNvPr id="4" name="Text Box 15"/>
          <p:cNvSpPr txBox="1">
            <a:spLocks noChangeArrowheads="1"/>
          </p:cNvSpPr>
          <p:nvPr/>
        </p:nvSpPr>
        <p:spPr bwMode="auto">
          <a:xfrm>
            <a:off x="5380502" y="3363838"/>
            <a:ext cx="2895600" cy="1420495"/>
          </a:xfrm>
          <a:prstGeom prst="rect">
            <a:avLst/>
          </a:prstGeom>
          <a:noFill/>
          <a:ln>
            <a:noFill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lnSpc>
                <a:spcPct val="120000"/>
              </a:lnSpc>
              <a:spcBef>
                <a:spcPts val="0"/>
              </a:spcBef>
              <a:buClrTx/>
              <a:buSzTx/>
              <a:buFontTx/>
              <a:defRPr/>
            </a:pPr>
            <a:r>
              <a:rPr kumimoji="0" lang="en-US" altLang="zh-CN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A. </a:t>
            </a:r>
            <a:r>
              <a:rPr kumimoji="0" lang="zh-CN" altLang="en-US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盈利</a:t>
            </a:r>
          </a:p>
          <a:p>
            <a:pPr marR="0" defTabSz="914400" eaLnBrk="1" hangingPunct="1">
              <a:lnSpc>
                <a:spcPct val="120000"/>
              </a:lnSpc>
              <a:spcBef>
                <a:spcPts val="0"/>
              </a:spcBef>
              <a:buClrTx/>
              <a:buSzTx/>
              <a:buFontTx/>
              <a:defRPr/>
            </a:pPr>
            <a:r>
              <a:rPr kumimoji="0" lang="en-US" altLang="zh-CN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B. </a:t>
            </a:r>
            <a:r>
              <a:rPr kumimoji="0" lang="zh-CN" altLang="en-US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亏损</a:t>
            </a:r>
          </a:p>
          <a:p>
            <a:pPr marR="0" defTabSz="914400" eaLnBrk="1" hangingPunct="1">
              <a:lnSpc>
                <a:spcPct val="120000"/>
              </a:lnSpc>
              <a:spcBef>
                <a:spcPts val="0"/>
              </a:spcBef>
              <a:buClrTx/>
              <a:buSzTx/>
              <a:buFontTx/>
              <a:defRPr/>
            </a:pPr>
            <a:r>
              <a:rPr kumimoji="0" lang="en-US" altLang="zh-CN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C. </a:t>
            </a:r>
            <a:r>
              <a:rPr kumimoji="0" lang="zh-CN" altLang="en-US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不盈不亏</a:t>
            </a:r>
          </a:p>
        </p:txBody>
      </p:sp>
      <p:sp>
        <p:nvSpPr>
          <p:cNvPr id="9" name="矩形 14"/>
          <p:cNvSpPr>
            <a:spLocks noChangeArrowheads="1"/>
          </p:cNvSpPr>
          <p:nvPr/>
        </p:nvSpPr>
        <p:spPr bwMode="auto">
          <a:xfrm>
            <a:off x="867898" y="3464883"/>
            <a:ext cx="6705600" cy="493148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你估计盈亏情况是怎样的？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578B6FBA-3551-4882-4E19-A06755A264B8}"/>
              </a:ext>
            </a:extLst>
          </p:cNvPr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93979207-E4B0-BBB3-33B5-B3301C878639}"/>
                </a:ext>
              </a:extLst>
            </p:cNvPr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15" name="圆角矩形 15">
                <a:extLst>
                  <a:ext uri="{FF2B5EF4-FFF2-40B4-BE49-F238E27FC236}">
                    <a16:creationId xmlns="" xmlns:a16="http://schemas.microsoft.com/office/drawing/2014/main" id="{5BF6CA3B-C705-C179-6294-9CB094CDBFB9}"/>
                  </a:ext>
                </a:extLst>
              </p:cNvPr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anose="02020603050405020304" pitchFamily="18" charset="0"/>
                  <a:cs typeface="Times New Roman" pitchFamily="18" charset="0"/>
                </a:endParaRPr>
              </a:p>
            </p:txBody>
          </p:sp>
          <p:sp>
            <p:nvSpPr>
              <p:cNvPr id="16" name="文本框 22">
                <a:extLst>
                  <a:ext uri="{FF2B5EF4-FFF2-40B4-BE49-F238E27FC236}">
                    <a16:creationId xmlns="" xmlns:a16="http://schemas.microsoft.com/office/drawing/2014/main" id="{2B4F16EF-F6D9-D989-77E6-89DB217340D9}"/>
                  </a:ext>
                </a:extLst>
              </p:cNvPr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学生活动一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</a:p>
            </p:txBody>
          </p:sp>
        </p:grpSp>
        <p:cxnSp>
          <p:nvCxnSpPr>
            <p:cNvPr id="14" name="直接连接符 13">
              <a:extLst>
                <a:ext uri="{FF2B5EF4-FFF2-40B4-BE49-F238E27FC236}">
                  <a16:creationId xmlns="" xmlns:a16="http://schemas.microsoft.com/office/drawing/2014/main" id="{FC94A8CA-A269-58D4-8AC0-06BEDDBFB045}"/>
                </a:ext>
              </a:extLst>
            </p:cNvPr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4"/>
          <p:cNvSpPr>
            <a:spLocks noChangeArrowheads="1"/>
          </p:cNvSpPr>
          <p:nvPr/>
        </p:nvSpPr>
        <p:spPr bwMode="auto">
          <a:xfrm>
            <a:off x="827584" y="1296049"/>
            <a:ext cx="5386388" cy="493148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销售的盈亏取决于什么？</a:t>
            </a:r>
          </a:p>
        </p:txBody>
      </p:sp>
      <p:sp>
        <p:nvSpPr>
          <p:cNvPr id="3" name="矩形 14"/>
          <p:cNvSpPr>
            <a:spLocks noChangeArrowheads="1"/>
          </p:cNvSpPr>
          <p:nvPr/>
        </p:nvSpPr>
        <p:spPr bwMode="auto">
          <a:xfrm>
            <a:off x="790754" y="1904539"/>
            <a:ext cx="6858000" cy="493148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总售价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？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总成本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两件衣服的成本之和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4" name="矩形 14"/>
          <p:cNvSpPr>
            <a:spLocks noChangeArrowheads="1"/>
          </p:cNvSpPr>
          <p:nvPr/>
        </p:nvSpPr>
        <p:spPr bwMode="auto">
          <a:xfrm>
            <a:off x="1133654" y="2595101"/>
            <a:ext cx="3505200" cy="493148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120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＞  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总成本</a:t>
            </a:r>
          </a:p>
        </p:txBody>
      </p:sp>
      <p:sp>
        <p:nvSpPr>
          <p:cNvPr id="5" name="矩形 14"/>
          <p:cNvSpPr>
            <a:spLocks noChangeArrowheads="1"/>
          </p:cNvSpPr>
          <p:nvPr/>
        </p:nvSpPr>
        <p:spPr bwMode="auto">
          <a:xfrm>
            <a:off x="1133654" y="3204701"/>
            <a:ext cx="3505200" cy="493148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120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＜  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总成本</a:t>
            </a:r>
          </a:p>
        </p:txBody>
      </p:sp>
      <p:sp>
        <p:nvSpPr>
          <p:cNvPr id="6" name="矩形 14"/>
          <p:cNvSpPr>
            <a:spLocks noChangeArrowheads="1"/>
          </p:cNvSpPr>
          <p:nvPr/>
        </p:nvSpPr>
        <p:spPr bwMode="auto">
          <a:xfrm>
            <a:off x="1133654" y="3814301"/>
            <a:ext cx="3505200" cy="493148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120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  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总成本</a:t>
            </a:r>
          </a:p>
        </p:txBody>
      </p:sp>
      <p:sp>
        <p:nvSpPr>
          <p:cNvPr id="9" name="矩形 14"/>
          <p:cNvSpPr>
            <a:spLocks noChangeArrowheads="1"/>
          </p:cNvSpPr>
          <p:nvPr/>
        </p:nvSpPr>
        <p:spPr bwMode="auto">
          <a:xfrm>
            <a:off x="5019854" y="2621013"/>
            <a:ext cx="1676400" cy="4603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盈  利</a:t>
            </a:r>
          </a:p>
        </p:txBody>
      </p:sp>
      <p:sp>
        <p:nvSpPr>
          <p:cNvPr id="11" name="矩形 14"/>
          <p:cNvSpPr>
            <a:spLocks noChangeArrowheads="1"/>
          </p:cNvSpPr>
          <p:nvPr/>
        </p:nvSpPr>
        <p:spPr bwMode="auto">
          <a:xfrm>
            <a:off x="5019854" y="3230613"/>
            <a:ext cx="1676400" cy="46037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亏  损</a:t>
            </a:r>
          </a:p>
        </p:txBody>
      </p:sp>
      <p:sp>
        <p:nvSpPr>
          <p:cNvPr id="17" name="矩形 14"/>
          <p:cNvSpPr>
            <a:spLocks noChangeArrowheads="1"/>
          </p:cNvSpPr>
          <p:nvPr/>
        </p:nvSpPr>
        <p:spPr bwMode="auto">
          <a:xfrm>
            <a:off x="5019854" y="3849738"/>
            <a:ext cx="1676400" cy="460375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不盈不亏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4" grpId="0" bldLvl="0" animBg="1"/>
      <p:bldP spid="5" grpId="0" bldLvl="0" animBg="1"/>
      <p:bldP spid="6" grpId="0" bldLvl="0" animBg="1"/>
      <p:bldP spid="9" grpId="0" bldLvl="0" animBg="1"/>
      <p:bldP spid="11" grpId="0" bldLvl="0" animBg="1"/>
      <p:bldP spid="17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4"/>
          <p:cNvSpPr>
            <a:spLocks noChangeArrowheads="1"/>
          </p:cNvSpPr>
          <p:nvPr/>
        </p:nvSpPr>
        <p:spPr bwMode="auto">
          <a:xfrm>
            <a:off x="2966586" y="857869"/>
            <a:ext cx="4218940" cy="49314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两件衣服的成本各是多少元？</a:t>
            </a:r>
          </a:p>
        </p:txBody>
      </p:sp>
      <p:sp>
        <p:nvSpPr>
          <p:cNvPr id="4" name="矩形 14"/>
          <p:cNvSpPr>
            <a:spLocks noChangeArrowheads="1"/>
          </p:cNvSpPr>
          <p:nvPr/>
        </p:nvSpPr>
        <p:spPr bwMode="auto">
          <a:xfrm>
            <a:off x="805815" y="1417479"/>
            <a:ext cx="1750060" cy="46037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盈利的一件</a:t>
            </a:r>
          </a:p>
        </p:txBody>
      </p:sp>
      <p:sp>
        <p:nvSpPr>
          <p:cNvPr id="5" name="矩形 14"/>
          <p:cNvSpPr>
            <a:spLocks noChangeArrowheads="1"/>
          </p:cNvSpPr>
          <p:nvPr/>
        </p:nvSpPr>
        <p:spPr bwMode="auto">
          <a:xfrm>
            <a:off x="553486" y="1948815"/>
            <a:ext cx="4334510" cy="15678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设：盈利</a:t>
            </a:r>
            <a:r>
              <a:rPr kumimoji="0" lang="en-US" altLang="zh-CN" sz="24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25%</a:t>
            </a:r>
            <a:r>
              <a:rPr kumimoji="0" lang="zh-CN" altLang="en-US" sz="24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的衣服进价是</a:t>
            </a:r>
            <a:r>
              <a:rPr kumimoji="0" lang="en-US" altLang="zh-CN" sz="240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24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元，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依题意得：</a:t>
            </a:r>
            <a:r>
              <a:rPr kumimoji="0" lang="en-US" altLang="zh-CN" sz="240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24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kumimoji="0" lang="en-US" altLang="zh-CN" sz="24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0.25</a:t>
            </a:r>
            <a:r>
              <a:rPr kumimoji="0" lang="en-US" altLang="zh-CN" sz="240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24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kumimoji="0" lang="en-US" altLang="zh-CN" sz="24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60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解得：</a:t>
            </a:r>
            <a:r>
              <a:rPr kumimoji="0" lang="en-US" altLang="zh-CN" sz="240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24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kumimoji="0" lang="en-US" altLang="zh-CN" sz="24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48</a:t>
            </a:r>
          </a:p>
        </p:txBody>
      </p:sp>
      <p:sp>
        <p:nvSpPr>
          <p:cNvPr id="6" name="矩形 14"/>
          <p:cNvSpPr>
            <a:spLocks noChangeArrowheads="1"/>
          </p:cNvSpPr>
          <p:nvPr/>
        </p:nvSpPr>
        <p:spPr bwMode="auto">
          <a:xfrm>
            <a:off x="5076056" y="1453612"/>
            <a:ext cx="1981200" cy="46037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亏损的一件</a:t>
            </a:r>
          </a:p>
        </p:txBody>
      </p:sp>
      <p:sp>
        <p:nvSpPr>
          <p:cNvPr id="9" name="矩形 14"/>
          <p:cNvSpPr>
            <a:spLocks noChangeArrowheads="1"/>
          </p:cNvSpPr>
          <p:nvPr/>
        </p:nvSpPr>
        <p:spPr bwMode="auto">
          <a:xfrm>
            <a:off x="4779010" y="1976068"/>
            <a:ext cx="4364990" cy="156781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设：亏损</a:t>
            </a:r>
            <a:r>
              <a:rPr kumimoji="0" lang="en-US" altLang="zh-CN" sz="240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25%</a:t>
            </a:r>
            <a:r>
              <a:rPr kumimoji="0" lang="zh-CN" altLang="en-US" sz="240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的衣服进价是</a:t>
            </a:r>
            <a:r>
              <a:rPr kumimoji="0" lang="en-US" altLang="zh-CN" sz="240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y</a:t>
            </a:r>
            <a:r>
              <a:rPr kumimoji="0" lang="zh-CN" altLang="en-US" sz="240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元，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依题意得：</a:t>
            </a:r>
            <a:r>
              <a:rPr kumimoji="0" lang="en-US" altLang="zh-CN" sz="240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y</a:t>
            </a:r>
            <a:r>
              <a:rPr kumimoji="0" lang="zh-CN" altLang="en-US" sz="240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kumimoji="0" lang="en-US" altLang="zh-CN" sz="240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0.25</a:t>
            </a:r>
            <a:r>
              <a:rPr kumimoji="0" lang="en-US" altLang="zh-CN" sz="240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y</a:t>
            </a:r>
            <a:r>
              <a:rPr kumimoji="0" lang="zh-CN" altLang="en-US" sz="240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kumimoji="0" lang="en-US" altLang="zh-CN" sz="240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60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解得：</a:t>
            </a:r>
            <a:r>
              <a:rPr kumimoji="0" lang="en-US" altLang="zh-CN" sz="240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y</a:t>
            </a:r>
            <a:r>
              <a:rPr kumimoji="0" lang="zh-CN" altLang="en-US" sz="240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kumimoji="0" lang="en-US" altLang="zh-CN" sz="240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80</a:t>
            </a:r>
          </a:p>
        </p:txBody>
      </p:sp>
      <p:sp>
        <p:nvSpPr>
          <p:cNvPr id="10" name="矩形 14"/>
          <p:cNvSpPr>
            <a:spLocks noChangeArrowheads="1"/>
          </p:cNvSpPr>
          <p:nvPr/>
        </p:nvSpPr>
        <p:spPr bwMode="auto">
          <a:xfrm>
            <a:off x="1187624" y="3545909"/>
            <a:ext cx="5132705" cy="493148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两件衣服总成本：</a:t>
            </a:r>
            <a:r>
              <a:rPr kumimoji="0" lang="en-US" altLang="zh-CN" sz="24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48</a:t>
            </a: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kumimoji="0" lang="en-US" altLang="zh-CN" sz="24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80</a:t>
            </a: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kumimoji="0" lang="en-US" altLang="zh-CN" sz="24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128 </a:t>
            </a: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元；</a:t>
            </a:r>
          </a:p>
        </p:txBody>
      </p:sp>
      <p:sp>
        <p:nvSpPr>
          <p:cNvPr id="12" name="矩形 14"/>
          <p:cNvSpPr>
            <a:spLocks noChangeArrowheads="1"/>
          </p:cNvSpPr>
          <p:nvPr/>
        </p:nvSpPr>
        <p:spPr bwMode="auto">
          <a:xfrm>
            <a:off x="1093324" y="4019161"/>
            <a:ext cx="4653280" cy="101021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因为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120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128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＝－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元；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所以卖这两件衣服共亏损了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4" name="AutoShape 13"/>
          <p:cNvSpPr>
            <a:spLocks noChangeArrowheads="1"/>
          </p:cNvSpPr>
          <p:nvPr/>
        </p:nvSpPr>
        <p:spPr bwMode="auto">
          <a:xfrm rot="21469075">
            <a:off x="5851223" y="3872761"/>
            <a:ext cx="2879725" cy="596900"/>
          </a:xfrm>
          <a:prstGeom prst="wedgeEllipseCallout">
            <a:avLst>
              <a:gd name="adj1" fmla="val -79170"/>
              <a:gd name="adj2" fmla="val 49988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你估计对了吗？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6" grpId="0" bldLvl="0" animBg="1"/>
      <p:bldP spid="9" grpId="0" bldLvl="0" animBg="1"/>
      <p:bldP spid="10" grpId="0" bldLvl="0" animBg="1"/>
      <p:bldP spid="12" grpId="0" bldLvl="0" animBg="1"/>
      <p:bldP spid="14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1688</Words>
  <Application>Microsoft Office PowerPoint</Application>
  <PresentationFormat>全屏显示(16:9)</PresentationFormat>
  <Paragraphs>152</Paragraphs>
  <Slides>23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1" baseType="lpstr">
      <vt:lpstr>Arial</vt:lpstr>
      <vt:lpstr>宋体</vt:lpstr>
      <vt:lpstr>楷体</vt:lpstr>
      <vt:lpstr>Times New Roman</vt:lpstr>
      <vt:lpstr>隶书</vt:lpstr>
      <vt:lpstr>Calibri</vt:lpstr>
      <vt:lpstr>黑体</vt:lpstr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Administrator</cp:lastModifiedBy>
  <cp:revision>823</cp:revision>
  <dcterms:created xsi:type="dcterms:W3CDTF">2023-10-19T08:02:00Z</dcterms:created>
  <dcterms:modified xsi:type="dcterms:W3CDTF">2024-08-21T07:46:19Z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2052-10.8.2.6948</vt:lpwstr>
  </property>
  <property fmtid="{D5CDD505-2E9C-101B-9397-08002B2CF9AE}" pid="3" name="ICV">
    <vt:lpwstr>E5876C79E128464E999B27F57E031B17_13</vt:lpwstr>
  </property>
</Properties>
</file>